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10287000" cx="18288000"/>
  <p:notesSz cx="6858000" cy="9144000"/>
  <p:embeddedFontLst>
    <p:embeddedFont>
      <p:font typeface="Antic Didone"/>
      <p:regular r:id="rId14"/>
    </p:embeddedFont>
    <p:embeddedFont>
      <p:font typeface="Roboto"/>
      <p:regular r:id="rId15"/>
      <p:bold r:id="rId16"/>
      <p:italic r:id="rId17"/>
      <p:boldItalic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Roboto-regular.fntdata"/><Relationship Id="rId14" Type="http://schemas.openxmlformats.org/officeDocument/2006/relationships/font" Target="fonts/AnticDidone-regular.fntdata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19" Type="http://schemas.openxmlformats.org/officeDocument/2006/relationships/font" Target="fonts/OpenSansSemiBold-regular.fntdata"/><Relationship Id="rId18" Type="http://schemas.openxmlformats.org/officeDocument/2006/relationships/font" Target="fonts/Roboto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9" name="Google Shape;149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2d8e79388f_2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32d8e79388f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3a27b9b98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33a27b9b98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8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29.png"/><Relationship Id="rId4" Type="http://schemas.openxmlformats.org/officeDocument/2006/relationships/image" Target="../media/image28.png"/><Relationship Id="rId5" Type="http://schemas.openxmlformats.org/officeDocument/2006/relationships/image" Target="../media/image23.png"/><Relationship Id="rId6" Type="http://schemas.openxmlformats.org/officeDocument/2006/relationships/image" Target="../media/image2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40.png"/><Relationship Id="rId4" Type="http://schemas.openxmlformats.org/officeDocument/2006/relationships/image" Target="../media/image2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26.png"/><Relationship Id="rId4" Type="http://schemas.openxmlformats.org/officeDocument/2006/relationships/image" Target="../media/image24.png"/><Relationship Id="rId5" Type="http://schemas.openxmlformats.org/officeDocument/2006/relationships/image" Target="../media/image34.png"/><Relationship Id="rId6" Type="http://schemas.openxmlformats.org/officeDocument/2006/relationships/image" Target="../media/image32.png"/><Relationship Id="rId7" Type="http://schemas.openxmlformats.org/officeDocument/2006/relationships/image" Target="../media/image2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.png"/><Relationship Id="rId6" Type="http://schemas.openxmlformats.org/officeDocument/2006/relationships/image" Target="../media/image1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6.png"/><Relationship Id="rId4" Type="http://schemas.openxmlformats.org/officeDocument/2006/relationships/image" Target="../media/image9.png"/><Relationship Id="rId5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9.png"/><Relationship Id="rId5" Type="http://schemas.openxmlformats.org/officeDocument/2006/relationships/image" Target="../media/image4.png"/><Relationship Id="rId6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Relationship Id="rId4" Type="http://schemas.openxmlformats.org/officeDocument/2006/relationships/image" Target="../media/image37.png"/><Relationship Id="rId5" Type="http://schemas.openxmlformats.org/officeDocument/2006/relationships/image" Target="../media/image39.png"/><Relationship Id="rId6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7.png"/><Relationship Id="rId5" Type="http://schemas.openxmlformats.org/officeDocument/2006/relationships/image" Target="../media/image31.png"/><Relationship Id="rId6" Type="http://schemas.openxmlformats.org/officeDocument/2006/relationships/image" Target="../media/image12.png"/><Relationship Id="rId7" Type="http://schemas.openxmlformats.org/officeDocument/2006/relationships/image" Target="../media/image6.png"/><Relationship Id="rId8" Type="http://schemas.openxmlformats.org/officeDocument/2006/relationships/image" Target="../media/image4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5: Engagement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" y="-7050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190425" y="2619300"/>
            <a:ext cx="9450600" cy="50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Keyword Drill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Emphasis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/>
        </p:nvSpPr>
        <p:spPr>
          <a:xfrm>
            <a:off x="4783375" y="2084400"/>
            <a:ext cx="9786000" cy="76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 didn’t say he took the book.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She only asked him to help.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We will meet there tomorrow.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You never told me the truth.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This is the best decision for us.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He promised he would call today.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 thought you were my friend.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She didn’t actually mean it.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That was an interesting idea.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01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300"/>
              <a:buFont typeface="Open Sans SemiBold"/>
              <a:buAutoNum type="arabicPeriod"/>
            </a:pPr>
            <a:r>
              <a:rPr lang="en-US" sz="4300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You should really try harder.</a:t>
            </a:r>
            <a:endParaRPr sz="4300">
              <a:solidFill>
                <a:schemeClr val="dk2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66" name="Google Shape;166;p19"/>
          <p:cNvSpPr txBox="1"/>
          <p:nvPr/>
        </p:nvSpPr>
        <p:spPr>
          <a:xfrm>
            <a:off x="3204450" y="983975"/>
            <a:ext cx="118791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300"/>
              <a:t>Example: </a:t>
            </a:r>
            <a:r>
              <a:rPr b="1" i="1" lang="en-US" sz="4300"/>
              <a:t>“I never said she stole my money.”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0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74" name="Google Shape;174;p20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75" name="Google Shape;175;p20"/>
          <p:cNvGrpSpPr/>
          <p:nvPr/>
        </p:nvGrpSpPr>
        <p:grpSpPr>
          <a:xfrm>
            <a:off x="724625" y="3769963"/>
            <a:ext cx="12721662" cy="4057867"/>
            <a:chOff x="0" y="0"/>
            <a:chExt cx="2745406" cy="731846"/>
          </a:xfrm>
        </p:grpSpPr>
        <p:sp>
          <p:nvSpPr>
            <p:cNvPr id="176" name="Google Shape;176;p20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20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" name="Google Shape;178;p20"/>
          <p:cNvSpPr txBox="1"/>
          <p:nvPr/>
        </p:nvSpPr>
        <p:spPr>
          <a:xfrm>
            <a:off x="1550150" y="1903288"/>
            <a:ext cx="112695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You, the storyteller, become like an actor—invisible.</a:t>
            </a:r>
            <a:endParaRPr sz="21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79" name="Google Shape;179;p20"/>
          <p:cNvSpPr txBox="1"/>
          <p:nvPr/>
        </p:nvSpPr>
        <p:spPr>
          <a:xfrm>
            <a:off x="1550138" y="4057163"/>
            <a:ext cx="11070600" cy="25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2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A great storyteller disappears &amp; the story is all that the audience can see.</a:t>
            </a:r>
            <a:endParaRPr b="1" sz="6200">
              <a:solidFill>
                <a:srgbClr val="CD2424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80" name="Google Shape;180;p20"/>
          <p:cNvSpPr txBox="1"/>
          <p:nvPr/>
        </p:nvSpPr>
        <p:spPr>
          <a:xfrm>
            <a:off x="832850" y="205049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81" name="Google Shape;181;p20"/>
          <p:cNvSpPr txBox="1"/>
          <p:nvPr/>
        </p:nvSpPr>
        <p:spPr>
          <a:xfrm>
            <a:off x="12452233" y="66960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82" name="Google Shape;18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0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1"/>
          <p:cNvSpPr/>
          <p:nvPr/>
        </p:nvSpPr>
        <p:spPr>
          <a:xfrm>
            <a:off x="9868900" y="787450"/>
            <a:ext cx="7690500" cy="879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1" name="Google Shape;191;p21"/>
          <p:cNvSpPr/>
          <p:nvPr/>
        </p:nvSpPr>
        <p:spPr>
          <a:xfrm>
            <a:off x="-66225" y="5129475"/>
            <a:ext cx="4638300" cy="51342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2" name="Google Shape;192;p21"/>
          <p:cNvSpPr/>
          <p:nvPr/>
        </p:nvSpPr>
        <p:spPr>
          <a:xfrm>
            <a:off x="4627500" y="5129475"/>
            <a:ext cx="4527300" cy="51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3" name="Google Shape;193;p21"/>
          <p:cNvSpPr txBox="1"/>
          <p:nvPr/>
        </p:nvSpPr>
        <p:spPr>
          <a:xfrm>
            <a:off x="4627425" y="5684888"/>
            <a:ext cx="4527300" cy="133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Spark Curiosity</a:t>
            </a:r>
            <a:endParaRPr sz="6200">
              <a:solidFill>
                <a:srgbClr val="F8F5EC"/>
              </a:solidFill>
            </a:endParaRPr>
          </a:p>
        </p:txBody>
      </p:sp>
      <p:sp>
        <p:nvSpPr>
          <p:cNvPr id="194" name="Google Shape;194;p21"/>
          <p:cNvSpPr txBox="1"/>
          <p:nvPr/>
        </p:nvSpPr>
        <p:spPr>
          <a:xfrm>
            <a:off x="4627425" y="7003863"/>
            <a:ext cx="4527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Ask questions to highlight gaps</a:t>
            </a:r>
            <a:endParaRPr sz="30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95" name="Google Shape;195;p21"/>
          <p:cNvSpPr txBox="1"/>
          <p:nvPr/>
        </p:nvSpPr>
        <p:spPr>
          <a:xfrm>
            <a:off x="-10725" y="6248413"/>
            <a:ext cx="4527300" cy="6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Authenticity</a:t>
            </a:r>
            <a:endParaRPr sz="6100">
              <a:solidFill>
                <a:srgbClr val="F8F5EC"/>
              </a:solidFill>
            </a:endParaRPr>
          </a:p>
        </p:txBody>
      </p:sp>
      <p:sp>
        <p:nvSpPr>
          <p:cNvPr id="196" name="Google Shape;196;p21"/>
          <p:cNvSpPr txBox="1"/>
          <p:nvPr/>
        </p:nvSpPr>
        <p:spPr>
          <a:xfrm>
            <a:off x="-10725" y="7003875"/>
            <a:ext cx="4527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97" name="Google Shape;197;p21"/>
          <p:cNvSpPr txBox="1"/>
          <p:nvPr/>
        </p:nvSpPr>
        <p:spPr>
          <a:xfrm>
            <a:off x="441750" y="1168450"/>
            <a:ext cx="8260500" cy="21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Dialogue, Not Monologue</a:t>
            </a:r>
            <a:endParaRPr sz="8800">
              <a:solidFill>
                <a:srgbClr val="090147"/>
              </a:solidFill>
            </a:endParaRPr>
          </a:p>
        </p:txBody>
      </p:sp>
      <p:sp>
        <p:nvSpPr>
          <p:cNvPr id="198" name="Google Shape;198;p21"/>
          <p:cNvSpPr txBox="1"/>
          <p:nvPr/>
        </p:nvSpPr>
        <p:spPr>
          <a:xfrm>
            <a:off x="1216200" y="3456075"/>
            <a:ext cx="6711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Goal: </a:t>
            </a:r>
            <a:r>
              <a:rPr lang="en-US" sz="3000">
                <a:solidFill>
                  <a:srgbClr val="090147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demonstrate warmth &amp; </a:t>
            </a:r>
            <a:r>
              <a:rPr lang="en-US" sz="3000">
                <a:solidFill>
                  <a:srgbClr val="090147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competence</a:t>
            </a:r>
            <a:endParaRPr i="1" sz="3000">
              <a:solidFill>
                <a:srgbClr val="090147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99" name="Google Shape;199;p21"/>
          <p:cNvSpPr txBox="1"/>
          <p:nvPr/>
        </p:nvSpPr>
        <p:spPr>
          <a:xfrm>
            <a:off x="-10725" y="7008475"/>
            <a:ext cx="4527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Eye contact, pausing, smiling :)</a:t>
            </a:r>
            <a:endParaRPr sz="30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0" name="Google Shape;200;p21"/>
          <p:cNvSpPr txBox="1"/>
          <p:nvPr/>
        </p:nvSpPr>
        <p:spPr>
          <a:xfrm>
            <a:off x="10278238" y="2802450"/>
            <a:ext cx="68718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Staying calm</a:t>
            </a:r>
            <a:endParaRPr sz="8800">
              <a:solidFill>
                <a:srgbClr val="F8F5EC"/>
              </a:solidFill>
            </a:endParaRPr>
          </a:p>
        </p:txBody>
      </p:sp>
      <p:sp>
        <p:nvSpPr>
          <p:cNvPr id="201" name="Google Shape;201;p21"/>
          <p:cNvSpPr txBox="1"/>
          <p:nvPr/>
        </p:nvSpPr>
        <p:spPr>
          <a:xfrm>
            <a:off x="10057438" y="4100600"/>
            <a:ext cx="7313400" cy="45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20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F5EC"/>
              </a:buClr>
              <a:buSzPts val="4600"/>
              <a:buFont typeface="Open Sans SemiBold"/>
              <a:buAutoNum type="arabicPeriod"/>
            </a:pPr>
            <a:r>
              <a:rPr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Slow, controlled breathing</a:t>
            </a:r>
            <a:endParaRPr sz="46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207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8F5EC"/>
              </a:buClr>
              <a:buSzPts val="4600"/>
              <a:buFont typeface="Open Sans SemiBold"/>
              <a:buAutoNum type="arabicPeriod"/>
            </a:pPr>
            <a:r>
              <a:rPr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Shift from </a:t>
            </a:r>
            <a:r>
              <a:rPr i="1"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perfection</a:t>
            </a:r>
            <a:r>
              <a:rPr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to </a:t>
            </a:r>
            <a:r>
              <a:rPr i="1"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connection</a:t>
            </a:r>
            <a:endParaRPr i="1" sz="46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5207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8F5EC"/>
              </a:buClr>
              <a:buSzPts val="4600"/>
              <a:buFont typeface="Open Sans SemiBold"/>
              <a:buAutoNum type="arabicPeriod"/>
            </a:pPr>
            <a:r>
              <a:rPr lang="en-US" sz="46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Know structure: beginning, middle, end</a:t>
            </a:r>
            <a:endParaRPr sz="4600">
              <a:solidFill>
                <a:srgbClr val="F8F5EC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2" name="Google Shape;202;p21"/>
          <p:cNvSpPr txBox="1"/>
          <p:nvPr/>
        </p:nvSpPr>
        <p:spPr>
          <a:xfrm>
            <a:off x="5692738" y="8003475"/>
            <a:ext cx="3000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/>
              <a:t>🤔</a:t>
            </a:r>
            <a:endParaRPr sz="13000"/>
          </a:p>
        </p:txBody>
      </p:sp>
      <p:sp>
        <p:nvSpPr>
          <p:cNvPr id="203" name="Google Shape;203;p21"/>
          <p:cNvSpPr txBox="1"/>
          <p:nvPr/>
        </p:nvSpPr>
        <p:spPr>
          <a:xfrm>
            <a:off x="987588" y="7958425"/>
            <a:ext cx="3000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/>
              <a:t>🙂</a:t>
            </a:r>
            <a:endParaRPr sz="13000"/>
          </a:p>
        </p:txBody>
      </p:sp>
      <p:sp>
        <p:nvSpPr>
          <p:cNvPr id="204" name="Google Shape;204;p21"/>
          <p:cNvSpPr txBox="1"/>
          <p:nvPr/>
        </p:nvSpPr>
        <p:spPr>
          <a:xfrm>
            <a:off x="12290350" y="778150"/>
            <a:ext cx="30000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0"/>
              <a:t>🧘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2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11" name="Google Shape;211;p22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12" name="Google Shape;212;p22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13" name="Google Shape;213;p22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4" name="Google Shape;214;p22"/>
          <p:cNvSpPr txBox="1"/>
          <p:nvPr/>
        </p:nvSpPr>
        <p:spPr>
          <a:xfrm>
            <a:off x="2608125" y="3319250"/>
            <a:ext cx="5062500" cy="35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Deliver an </a:t>
            </a:r>
            <a:r>
              <a:rPr lang="en-US" sz="67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engaging</a:t>
            </a:r>
            <a:r>
              <a:rPr lang="en-US" sz="67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 and confident performance</a:t>
            </a:r>
            <a:endParaRPr sz="900"/>
          </a:p>
        </p:txBody>
      </p:sp>
      <p:sp>
        <p:nvSpPr>
          <p:cNvPr id="215" name="Google Shape;215;p22"/>
          <p:cNvSpPr txBox="1"/>
          <p:nvPr/>
        </p:nvSpPr>
        <p:spPr>
          <a:xfrm>
            <a:off x="10054200" y="2945850"/>
            <a:ext cx="6368100" cy="53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8150" lvl="0" marL="457200" rtl="0" algn="l"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/>
              <a:t>On-Camera Energy</a:t>
            </a:r>
            <a:r>
              <a:rPr lang="en-US" sz="3300"/>
              <a:t>: Slightly amplify expressions and tone to avoid seeming flat.</a:t>
            </a:r>
            <a:endParaRPr sz="3300"/>
          </a:p>
          <a:p>
            <a:pPr indent="-438150" lvl="0" marL="457200" rtl="0" algn="l"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/>
              <a:t>Framing &amp; Eye Contact</a:t>
            </a:r>
            <a:r>
              <a:rPr lang="en-US" sz="3300"/>
              <a:t>: Look at the camera lens as if speaking to a person, not reading.</a:t>
            </a:r>
            <a:endParaRPr sz="3300"/>
          </a:p>
          <a:p>
            <a:pPr indent="-438150" lvl="0" marL="457200" rtl="0" algn="l">
              <a:spcBef>
                <a:spcPts val="1000"/>
              </a:spcBef>
              <a:spcAft>
                <a:spcPts val="100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/>
              <a:t>Pacing &amp; Clarity</a:t>
            </a:r>
            <a:r>
              <a:rPr lang="en-US" sz="3300"/>
              <a:t>: Allow pauses for emphasis, articulate clearly, and avoid rushing.</a:t>
            </a:r>
            <a:endParaRPr b="1" sz="3300"/>
          </a:p>
        </p:txBody>
      </p:sp>
      <p:sp>
        <p:nvSpPr>
          <p:cNvPr id="216" name="Google Shape;216;p22"/>
          <p:cNvSpPr txBox="1"/>
          <p:nvPr/>
        </p:nvSpPr>
        <p:spPr>
          <a:xfrm>
            <a:off x="2736272" y="2299354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17" name="Google Shape;217;p22"/>
          <p:cNvSpPr txBox="1"/>
          <p:nvPr/>
        </p:nvSpPr>
        <p:spPr>
          <a:xfrm>
            <a:off x="10054225" y="18899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18" name="Google Shape;21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7065175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3"/>
          <p:cNvSpPr txBox="1"/>
          <p:nvPr/>
        </p:nvSpPr>
        <p:spPr>
          <a:xfrm>
            <a:off x="3356038" y="3581250"/>
            <a:ext cx="9450600" cy="31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Second </a:t>
            </a: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Draft!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4"/>
          <p:cNvSpPr txBox="1"/>
          <p:nvPr/>
        </p:nvSpPr>
        <p:spPr>
          <a:xfrm>
            <a:off x="1562613" y="3799113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Storyroom</a:t>
            </a:r>
            <a:endParaRPr sz="400"/>
          </a:p>
        </p:txBody>
      </p:sp>
      <p:sp>
        <p:nvSpPr>
          <p:cNvPr id="230" name="Google Shape;230;p24"/>
          <p:cNvSpPr txBox="1"/>
          <p:nvPr/>
        </p:nvSpPr>
        <p:spPr>
          <a:xfrm>
            <a:off x="353690" y="1680450"/>
            <a:ext cx="11394600" cy="22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Next week…</a:t>
            </a:r>
            <a:endParaRPr/>
          </a:p>
        </p:txBody>
      </p:sp>
      <p:sp>
        <p:nvSpPr>
          <p:cNvPr id="231" name="Google Shape;231;p24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32" name="Google Shape;232;p24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24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24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5" name="Google Shape;235;p24"/>
          <p:cNvSpPr/>
          <p:nvPr/>
        </p:nvSpPr>
        <p:spPr>
          <a:xfrm>
            <a:off x="1433450" y="4867125"/>
            <a:ext cx="8239875" cy="4187370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36" name="Google Shape;236;p24"/>
          <p:cNvSpPr txBox="1"/>
          <p:nvPr/>
        </p:nvSpPr>
        <p:spPr>
          <a:xfrm>
            <a:off x="1691938" y="5205460"/>
            <a:ext cx="7722900" cy="3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</a:t>
            </a:r>
            <a:r>
              <a:rPr b="1" i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more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polished version of your narrative: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incorporate this week’s feedback 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get ready for more feedback from a professional panel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no speaking notes!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7" name="Google Shape;23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4798" y="3429000"/>
            <a:ext cx="7350876" cy="5897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